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13705B6-54C8-4731-AE5C-CC39847725C1}" type="datetimeFigureOut">
              <a:rPr lang="fr-FR" smtClean="0"/>
              <a:pPr/>
              <a:t>15/02/2020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341B0D-CF20-4086-AF9B-3A12562D7FE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705B6-54C8-4731-AE5C-CC39847725C1}" type="datetimeFigureOut">
              <a:rPr lang="fr-FR" smtClean="0"/>
              <a:pPr/>
              <a:t>15/02/2020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41B0D-CF20-4086-AF9B-3A12562D7F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www.futura-sciences.com/sante/definitions/medecine-prion-234/" TargetMode="External"/><Relationship Id="rId3" Type="http://schemas.openxmlformats.org/officeDocument/2006/relationships/hyperlink" Target="https://www.futura-sciences.com/planete/definitions/chien-chien-15744/" TargetMode="External"/><Relationship Id="rId7" Type="http://schemas.openxmlformats.org/officeDocument/2006/relationships/hyperlink" Target="https://www.futura-sciences.com/planete/definitions/zoologie-parasite-2126/" TargetMode="External"/><Relationship Id="rId2" Type="http://schemas.openxmlformats.org/officeDocument/2006/relationships/hyperlink" Target="http://www.inra.fr/Grand-public/Sante-des-animaux/Toutes-les-actualites/zoonoses" TargetMode="External"/><Relationship Id="rId1" Type="http://schemas.openxmlformats.org/officeDocument/2006/relationships/slideLayout" Target="../slideLayouts/slideLayout7.xml"/><Relationship Id="rId6" Type="http://schemas.openxmlformats.org/officeDocument/2006/relationships/hyperlink" Target="https://www.futura-sciences.com/sante/definitions/medecine-bacterie-101/" TargetMode="External"/><Relationship Id="rId5" Type="http://schemas.openxmlformats.org/officeDocument/2006/relationships/hyperlink" Target="https://www.futura-sciences.com/sante/definitions/medecine-virus-291/" TargetMode="External"/><Relationship Id="rId4" Type="http://schemas.openxmlformats.org/officeDocument/2006/relationships/hyperlink" Target="https://www.futura-sciences.com/planete/definitions/vache-vache-1747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28927" y="285728"/>
            <a:ext cx="3643338" cy="461665"/>
          </a:xfrm>
          <a:prstGeom prst="rect">
            <a:avLst/>
          </a:prstGeom>
        </p:spPr>
        <p:txBody>
          <a:bodyPr wrap="square">
            <a:spAutoFit/>
          </a:bodyPr>
          <a:lstStyle/>
          <a:p>
            <a:r>
              <a:rPr lang="fr-FR" sz="2400" b="1" dirty="0"/>
              <a:t>CH 1 : Production animale </a:t>
            </a:r>
            <a:endParaRPr lang="fr-FR" sz="2400" dirty="0"/>
          </a:p>
        </p:txBody>
      </p:sp>
      <p:sp>
        <p:nvSpPr>
          <p:cNvPr id="1025" name="Rectangle 1"/>
          <p:cNvSpPr>
            <a:spLocks noChangeArrowheads="1"/>
          </p:cNvSpPr>
          <p:nvPr/>
        </p:nvSpPr>
        <p:spPr bwMode="auto">
          <a:xfrm>
            <a:off x="0" y="785794"/>
            <a:ext cx="864396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 production animale est le type de</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production qui</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signe l'esp</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ce</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animale</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ou la cat</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gorie d'animaux </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lev</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qui caract</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rise une</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production animale</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d'une exploitation agricole. Le type de</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production animale</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se r</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 uniquement </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une unit</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de</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production</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 type "</a:t>
            </a:r>
            <a:r>
              <a:rPr kumimoji="0" lang="fr-FR" sz="16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levage".</a:t>
            </a:r>
            <a:endParaRPr kumimoji="0" lang="fr-FR" sz="1600" b="0" i="0" u="none" strike="noStrike" cap="none" normalizeH="0" baseline="0" dirty="0" smtClean="0">
              <a:ln>
                <a:noFill/>
              </a:ln>
              <a:solidFill>
                <a:srgbClr val="FF0000"/>
              </a:solidFill>
              <a:effectLst/>
              <a:latin typeface="Arial" pitchFamily="34" charset="0"/>
              <a:cs typeface="Arial" pitchFamily="34" charset="0"/>
            </a:endParaRPr>
          </a:p>
        </p:txBody>
      </p:sp>
      <p:sp>
        <p:nvSpPr>
          <p:cNvPr id="6" name="Rectangle 5"/>
          <p:cNvSpPr/>
          <p:nvPr/>
        </p:nvSpPr>
        <p:spPr>
          <a:xfrm>
            <a:off x="71406" y="1714488"/>
            <a:ext cx="908582" cy="369332"/>
          </a:xfrm>
          <a:prstGeom prst="rect">
            <a:avLst/>
          </a:prstGeom>
        </p:spPr>
        <p:txBody>
          <a:bodyPr wrap="none">
            <a:spAutoFit/>
          </a:bodyPr>
          <a:lstStyle/>
          <a:p>
            <a:r>
              <a:rPr lang="fr-FR" b="1" dirty="0"/>
              <a:t>Elevage</a:t>
            </a:r>
            <a:endParaRPr lang="fr-FR" dirty="0"/>
          </a:p>
        </p:txBody>
      </p:sp>
      <p:sp>
        <p:nvSpPr>
          <p:cNvPr id="1026" name="Rectangle 2"/>
          <p:cNvSpPr>
            <a:spLocks noChangeArrowheads="1"/>
          </p:cNvSpPr>
          <p:nvPr/>
        </p:nvSpPr>
        <p:spPr bwMode="auto">
          <a:xfrm>
            <a:off x="0" y="2143116"/>
            <a:ext cx="707233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levage, ou</a:t>
            </a:r>
            <a:r>
              <a:rPr kumimoji="0" lang="fr-FR" sz="16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vacherie, est l'ensemble des activit</a:t>
            </a:r>
            <a:r>
              <a:rPr kumimoji="0" lang="fr-FR" sz="16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s qui assurent la multiplication des animaux  souvent domestiques, parfois sauvages, pour l'usage des humains.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2925545"/>
            <a:ext cx="792958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Caract</a:t>
            </a:r>
            <a:r>
              <a:rPr kumimoji="0" lang="fr-FR" sz="1400" b="1" i="0" u="none" strike="noStrike" cap="none" normalizeH="0" baseline="0" dirty="0" smtClean="0">
                <a:ln>
                  <a:noFill/>
                </a:ln>
                <a:solidFill>
                  <a:srgbClr val="222222"/>
                </a:solidFill>
                <a:effectLst/>
                <a:latin typeface="Calibri"/>
                <a:ea typeface="Times New Roman" pitchFamily="18" charset="0"/>
                <a:cs typeface="Times New Roman" pitchFamily="18" charset="0"/>
              </a:rPr>
              <a:t>é</a:t>
            </a:r>
            <a:r>
              <a:rPr kumimoji="0" lang="fr-FR" sz="1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ristiques</a:t>
            </a:r>
            <a:r>
              <a:rPr kumimoji="0" lang="fr-FR" sz="1400" b="1" i="0" u="none" strike="noStrike" cap="none" normalizeH="0" baseline="0" dirty="0" smtClean="0">
                <a:ln>
                  <a:noFill/>
                </a:ln>
                <a:solidFill>
                  <a:srgbClr val="222222"/>
                </a:solidFill>
                <a:effectLst/>
                <a:latin typeface="Calibri"/>
                <a:ea typeface="Times New Roman" pitchFamily="18" charset="0"/>
                <a:cs typeface="Times New Roman" pitchFamily="18" charset="0"/>
              </a:rPr>
              <a:t> </a:t>
            </a:r>
            <a:endParaRPr kumimoji="0" lang="fr-F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1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Les diverses activités mises en œuvre pour l'élevage incluent notamment la gestion de la production des animaux adultes pour les multiplier, et leur fournir gîte, nourriture, soins, en vue de leur utilisation et/ou de leur production.</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0" y="4009257"/>
            <a:ext cx="364330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Les produits de l'élevage impliquent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4329122"/>
            <a:ext cx="757239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les animaux eux-mêmes (nouvelles générations pour le renouvellement des troupeaux, animaux de repeuplement de territoire de chasse ou de pêche, animaux de compagnie)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4900626"/>
            <a:ext cx="878684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les produits et sous-produits agricoles carnés pour l'alimentation humaine ou animale : viande,  abat, poisson, coquillages, lait, œufs, miel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5429264"/>
            <a:ext cx="800102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des produits et sous-produits agricoles non alimentaires : poils, laine, cuir, plumes,  fourrure, corne, soie, etc. ;  fumier, farines animales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5972196"/>
            <a:ext cx="800102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fr-FR" sz="1400" b="0" i="0" u="none" strike="noStrike" cap="none" normalizeH="0" baseline="0" dirty="0" smtClean="0">
                <a:ln>
                  <a:noFill/>
                </a:ln>
                <a:solidFill>
                  <a:srgbClr val="222222"/>
                </a:solidFill>
                <a:effectLst/>
                <a:latin typeface="Calibri" pitchFamily="34" charset="0"/>
                <a:ea typeface="Times New Roman" pitchFamily="18" charset="0"/>
                <a:cs typeface="Arial" pitchFamily="34" charset="0"/>
              </a:rPr>
              <a:t>une force de travail : animale de trait, chien berger, de handicapé, de garde ou policier,  de chasse, etc.</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71414"/>
            <a:ext cx="7858180" cy="923330"/>
          </a:xfrm>
          <a:prstGeom prst="rect">
            <a:avLst/>
          </a:prstGeom>
        </p:spPr>
        <p:txBody>
          <a:bodyPr wrap="square">
            <a:spAutoFit/>
          </a:bodyPr>
          <a:lstStyle/>
          <a:p>
            <a:r>
              <a:rPr lang="fr-FR" dirty="0"/>
              <a:t>Il fait appel à un certain nombre </a:t>
            </a:r>
            <a:r>
              <a:rPr lang="fr-FR" b="1" dirty="0"/>
              <a:t>de sciences et de techniques</a:t>
            </a:r>
            <a:r>
              <a:rPr lang="fr-FR" dirty="0"/>
              <a:t> dont : la sélection, l'organisme génétiquement modifié (OGM), l'alimentation animale, la médecine vétérinaire, et la </a:t>
            </a:r>
            <a:r>
              <a:rPr lang="fr-FR" b="1" dirty="0"/>
              <a:t>zootechnie</a:t>
            </a:r>
            <a:r>
              <a:rPr lang="fr-FR" dirty="0"/>
              <a:t> </a:t>
            </a:r>
          </a:p>
        </p:txBody>
      </p:sp>
      <p:sp>
        <p:nvSpPr>
          <p:cNvPr id="3" name="Rectangle 2"/>
          <p:cNvSpPr/>
          <p:nvPr/>
        </p:nvSpPr>
        <p:spPr>
          <a:xfrm>
            <a:off x="-32" y="1071546"/>
            <a:ext cx="7643866" cy="923330"/>
          </a:xfrm>
          <a:prstGeom prst="rect">
            <a:avLst/>
          </a:prstGeom>
        </p:spPr>
        <p:txBody>
          <a:bodyPr wrap="square">
            <a:spAutoFit/>
          </a:bodyPr>
          <a:lstStyle/>
          <a:p>
            <a:r>
              <a:rPr lang="fr-FR" dirty="0">
                <a:solidFill>
                  <a:srgbClr val="FF0000"/>
                </a:solidFill>
              </a:rPr>
              <a:t>(La zootechnie est l'ensemble des sciences et des techniques mises en œuvre dans l'élevage, la sélection et la reproduction des animaux pour l'obtention de produits ou de services à destination des humains), </a:t>
            </a:r>
          </a:p>
        </p:txBody>
      </p:sp>
      <p:sp>
        <p:nvSpPr>
          <p:cNvPr id="4" name="Rectangle 3"/>
          <p:cNvSpPr/>
          <p:nvPr/>
        </p:nvSpPr>
        <p:spPr>
          <a:xfrm>
            <a:off x="-32" y="2071678"/>
            <a:ext cx="8429684" cy="923330"/>
          </a:xfrm>
          <a:prstGeom prst="rect">
            <a:avLst/>
          </a:prstGeom>
        </p:spPr>
        <p:txBody>
          <a:bodyPr wrap="square">
            <a:spAutoFit/>
          </a:bodyPr>
          <a:lstStyle/>
          <a:p>
            <a:r>
              <a:rPr lang="fr-FR" dirty="0"/>
              <a:t>Actuellement, l'élevage peut également avoir pour objectifs de contribuer à la préservation de paysages ouverts, de milieux naturels (comme les zones humides par exemple), de pâtures à vocation de protection des sols et de puits de carbone </a:t>
            </a:r>
          </a:p>
        </p:txBody>
      </p:sp>
      <p:sp>
        <p:nvSpPr>
          <p:cNvPr id="5" name="Rectangle 4"/>
          <p:cNvSpPr/>
          <p:nvPr/>
        </p:nvSpPr>
        <p:spPr>
          <a:xfrm>
            <a:off x="71406" y="3071810"/>
            <a:ext cx="8429684" cy="1200329"/>
          </a:xfrm>
          <a:prstGeom prst="rect">
            <a:avLst/>
          </a:prstGeom>
        </p:spPr>
        <p:txBody>
          <a:bodyPr wrap="square">
            <a:spAutoFit/>
          </a:bodyPr>
          <a:lstStyle/>
          <a:p>
            <a:r>
              <a:rPr lang="fr-FR" dirty="0">
                <a:solidFill>
                  <a:srgbClr val="FF0000"/>
                </a:solidFill>
              </a:rPr>
              <a:t>(un puits de carbone ou puits CO₂ est un réservoir qui absorbe du carbone en circulation dans la biosphère. Ce carbone est alors piégé dans de la matière vivante puis par la suite plus ou moins durablement séquestré dans de la matière organique morte ou dans une roche « biogénique ») </a:t>
            </a:r>
          </a:p>
        </p:txBody>
      </p:sp>
      <p:sp>
        <p:nvSpPr>
          <p:cNvPr id="4097" name="Rectangle 1"/>
          <p:cNvSpPr>
            <a:spLocks noChangeArrowheads="1"/>
          </p:cNvSpPr>
          <p:nvPr/>
        </p:nvSpPr>
        <p:spPr bwMode="auto">
          <a:xfrm>
            <a:off x="0" y="4257684"/>
            <a:ext cx="214310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Probl</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mes</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71406" y="4657563"/>
            <a:ext cx="8501122" cy="1200329"/>
          </a:xfrm>
          <a:prstGeom prst="rect">
            <a:avLst/>
          </a:prstGeom>
        </p:spPr>
        <p:txBody>
          <a:bodyPr wrap="square">
            <a:spAutoFit/>
          </a:bodyPr>
          <a:lstStyle/>
          <a:p>
            <a:r>
              <a:rPr lang="fr-FR" dirty="0"/>
              <a:t>La généralisation puis ; la concentration et l'industrialisation rapide de l'élevage n'ont pas été sans impacts négatifs sur l'environnement, et pose des questions dans les domaines </a:t>
            </a:r>
            <a:r>
              <a:rPr lang="fr-FR" b="1" dirty="0"/>
              <a:t>de la zootechnie</a:t>
            </a:r>
            <a:r>
              <a:rPr lang="fr-FR" dirty="0"/>
              <a:t>, </a:t>
            </a:r>
            <a:r>
              <a:rPr lang="fr-FR" b="1" dirty="0"/>
              <a:t>de l'éthique</a:t>
            </a:r>
            <a:r>
              <a:rPr lang="fr-FR" dirty="0"/>
              <a:t>, </a:t>
            </a:r>
            <a:r>
              <a:rPr lang="fr-FR" b="1" dirty="0"/>
              <a:t>du droit</a:t>
            </a:r>
            <a:r>
              <a:rPr lang="fr-FR" dirty="0"/>
              <a:t>, </a:t>
            </a:r>
            <a:r>
              <a:rPr lang="fr-FR" b="1" dirty="0"/>
              <a:t>de la biosécurité</a:t>
            </a:r>
            <a:r>
              <a:rPr lang="fr-FR" dirty="0"/>
              <a:t> et </a:t>
            </a:r>
            <a:r>
              <a:rPr lang="fr-FR" b="1" dirty="0"/>
              <a:t>de la santé alimentaire</a:t>
            </a:r>
            <a:r>
              <a:rPr lang="fr-FR" dirty="0"/>
              <a:t> et </a:t>
            </a:r>
            <a:r>
              <a:rPr lang="fr-FR" b="1" dirty="0"/>
              <a:t>santé environnementale</a:t>
            </a:r>
            <a:r>
              <a:rPr lang="fr-FR"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173488"/>
            <a:ext cx="778671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1-</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la</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pollutions</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par les nitrates &amp; </a:t>
            </a:r>
            <a:r>
              <a:rPr kumimoji="0" lang="fr-FR" sz="1600" b="0" i="0" u="none" strike="noStrike" cap="none" normalizeH="0" baseline="0" dirty="0" err="1" smtClean="0">
                <a:ln>
                  <a:noFill/>
                </a:ln>
                <a:solidFill>
                  <a:srgbClr val="222222"/>
                </a:solidFill>
                <a:effectLst/>
                <a:latin typeface="Arial" pitchFamily="34" charset="0"/>
                <a:ea typeface="Times New Roman" pitchFamily="18" charset="0"/>
                <a:cs typeface="Arial" pitchFamily="34" charset="0"/>
              </a:rPr>
              <a:t>phosphonates</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ou phosphates et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2-les nuisances olfactives,</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endParaRPr kumimoji="0" lang="fr-FR" sz="1600" b="1" i="0" u="none" strike="noStrike" cap="none" normalizeH="0" baseline="0" dirty="0" smtClean="0">
              <a:ln>
                <a:noFill/>
              </a:ln>
              <a:solidFill>
                <a:srgbClr val="222222"/>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3-</a:t>
            </a:r>
            <a:r>
              <a:rPr kumimoji="0" lang="fr-FR" sz="1600" b="1" i="0" u="sng" strike="noStrike" cap="none" normalizeH="0" baseline="0" dirty="0" smtClean="0">
                <a:ln>
                  <a:noFill/>
                </a:ln>
                <a:solidFill>
                  <a:srgbClr val="222222"/>
                </a:solidFill>
                <a:effectLst/>
                <a:latin typeface="Arial" pitchFamily="34" charset="0"/>
                <a:ea typeface="Calibri" pitchFamily="34" charset="0"/>
                <a:cs typeface="Arial" pitchFamily="34" charset="0"/>
              </a:rPr>
              <a:t>les méthodes de sélection</a:t>
            </a:r>
            <a:r>
              <a:rPr kumimoji="0" lang="fr-FR" sz="1600" b="0" i="0" u="sng" strike="noStrike" cap="none" normalizeH="0" baseline="0" dirty="0" smtClean="0">
                <a:ln>
                  <a:noFill/>
                </a:ln>
                <a:solidFill>
                  <a:srgbClr val="222222"/>
                </a:solidFill>
                <a:effectLst/>
                <a:latin typeface="Arial" pitchFamily="34" charset="0"/>
                <a:ea typeface="Calibri" pitchFamily="34" charset="0"/>
                <a:cs typeface="Arial" pitchFamily="34" charset="0"/>
              </a:rPr>
              <a:t>   et </a:t>
            </a:r>
            <a:r>
              <a:rPr kumimoji="0" lang="fr-FR" sz="1600" b="1" i="0" u="sng" strike="noStrike" cap="none" normalizeH="0" baseline="0" dirty="0" smtClean="0">
                <a:ln>
                  <a:noFill/>
                </a:ln>
                <a:solidFill>
                  <a:srgbClr val="222222"/>
                </a:solidFill>
                <a:effectLst/>
                <a:latin typeface="Arial" pitchFamily="34" charset="0"/>
                <a:ea typeface="Calibri" pitchFamily="34" charset="0"/>
                <a:cs typeface="Arial" pitchFamily="34" charset="0"/>
              </a:rPr>
              <a:t>de l'insémination</a:t>
            </a:r>
            <a:r>
              <a:rPr kumimoji="0" lang="fr-FR" sz="1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affaiblissant la </a:t>
            </a:r>
            <a:r>
              <a:rPr kumimoji="0" lang="fr-FR" sz="1600" b="1" i="0" u="sng" strike="noStrike" cap="none" normalizeH="0" baseline="0" dirty="0" smtClean="0">
                <a:ln>
                  <a:noFill/>
                </a:ln>
                <a:solidFill>
                  <a:srgbClr val="222222"/>
                </a:solidFill>
                <a:effectLst/>
                <a:latin typeface="Arial" pitchFamily="34" charset="0"/>
                <a:ea typeface="Calibri" pitchFamily="34" charset="0"/>
                <a:cs typeface="Arial" pitchFamily="34" charset="0"/>
              </a:rPr>
              <a:t>diversité génétique</a:t>
            </a:r>
            <a:r>
              <a:rPr kumimoji="0" lang="fr-FR" sz="1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et favorisant la </a:t>
            </a:r>
            <a:r>
              <a:rPr kumimoji="0" lang="fr-FR" sz="1600" b="1" i="0" u="sng" strike="noStrike" cap="none" normalizeH="0" baseline="0" dirty="0" smtClean="0">
                <a:ln>
                  <a:noFill/>
                </a:ln>
                <a:solidFill>
                  <a:srgbClr val="222222"/>
                </a:solidFill>
                <a:effectLst/>
                <a:latin typeface="Arial" pitchFamily="34" charset="0"/>
                <a:ea typeface="Calibri" pitchFamily="34" charset="0"/>
                <a:cs typeface="Arial" pitchFamily="34" charset="0"/>
              </a:rPr>
              <a:t>consanguinité des animaux</a:t>
            </a:r>
            <a:r>
              <a:rPr kumimoji="0" lang="fr-FR" sz="1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au sein des espèces et souches élevées, et favorisant potentiellement </a:t>
            </a:r>
            <a:r>
              <a:rPr kumimoji="0" lang="fr-FR" sz="1600" b="1" i="0" u="sng" strike="noStrike" cap="none" normalizeH="0" baseline="0" dirty="0" smtClean="0">
                <a:ln>
                  <a:noFill/>
                </a:ln>
                <a:solidFill>
                  <a:srgbClr val="222222"/>
                </a:solidFill>
                <a:effectLst/>
                <a:latin typeface="Arial" pitchFamily="34" charset="0"/>
                <a:ea typeface="Calibri" pitchFamily="34" charset="0"/>
                <a:cs typeface="Arial" pitchFamily="34" charset="0"/>
              </a:rPr>
              <a:t>les zoonoses</a:t>
            </a:r>
            <a:r>
              <a:rPr kumimoji="0" lang="fr-FR" sz="1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t>
            </a:r>
            <a:r>
              <a:rPr kumimoji="0" lang="fr-FR"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5362" name="Rectangle 2"/>
          <p:cNvSpPr>
            <a:spLocks noChangeArrowheads="1"/>
          </p:cNvSpPr>
          <p:nvPr/>
        </p:nvSpPr>
        <p:spPr bwMode="auto">
          <a:xfrm>
            <a:off x="0" y="1615377"/>
            <a:ext cx="8786842" cy="181588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(Une </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2" tooltip="Zoonoses : transmissions spéciales"/>
              </a:rPr>
              <a:t>zoonose</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est une maladie infectieuse ou parasitaire transmissible d'un animal vertébré   (</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3"/>
              </a:rPr>
              <a:t>chien</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4"/>
              </a:rPr>
              <a:t>vache</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poule, cochon...) à l'Homme. Les zoonoses peuvent se transmettre directement, ou indirectement par la consommation de produits animaux (œufs, lait, viande). Inversement, l'Homme peut aussi transmettre des maladies aux animaux. Il peut s'agir de maladies dont les agents sont des </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5"/>
              </a:rPr>
              <a:t>virus</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6"/>
              </a:rPr>
              <a:t>bactéries</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7"/>
              </a:rPr>
              <a:t>parasites</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ou des </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hlinkClick r:id="rId8"/>
              </a:rPr>
              <a:t>prions</a:t>
            </a: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 terme zoonose vient de deux mots grecs signifiant « animal » et « maladie ». Les zoonoses peuvent être des maladies professionnelles ; beaucoup sont des maladies émergentes)</a:t>
            </a:r>
            <a:r>
              <a:rPr kumimoji="0" lang="fr-FR"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0" y="3500438"/>
            <a:ext cx="792958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4-</a:t>
            </a:r>
            <a:r>
              <a:rPr kumimoji="0" lang="fr-FR" sz="1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fr-FR" sz="1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Le pâturage sur les lieux d'anciennes forêts</a:t>
            </a:r>
            <a:r>
              <a:rPr kumimoji="0" lang="fr-FR" sz="1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peut avoir </a:t>
            </a:r>
            <a:r>
              <a:rPr kumimoji="0" lang="fr-FR" sz="1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un impact irréversible sur la biodiversité forestière</a:t>
            </a:r>
            <a:r>
              <a:rPr kumimoji="0" lang="fr-FR" sz="1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à échelle humaine de temps, même si la forêt repousse sur le même site. </a:t>
            </a:r>
            <a:endParaRPr kumimoji="0" lang="fr-FR" sz="1400" b="1" i="0" u="none" strike="noStrike" cap="none" normalizeH="0" baseline="0" dirty="0" smtClean="0">
              <a:ln>
                <a:noFill/>
              </a:ln>
              <a:solidFill>
                <a:srgbClr val="222222"/>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5-La vulgarisation dans les pays riches de l'élevage hors-sol</a:t>
            </a:r>
            <a:r>
              <a:rPr kumimoji="0" lang="fr-FR" sz="1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71406" y="4237688"/>
            <a:ext cx="8358246" cy="923330"/>
          </a:xfrm>
          <a:prstGeom prst="rect">
            <a:avLst/>
          </a:prstGeom>
        </p:spPr>
        <p:txBody>
          <a:bodyPr wrap="square">
            <a:spAutoFit/>
          </a:bodyPr>
          <a:lstStyle/>
          <a:p>
            <a:r>
              <a:rPr lang="fr-FR" dirty="0">
                <a:solidFill>
                  <a:srgbClr val="FF0000"/>
                </a:solidFill>
              </a:rPr>
              <a:t>(L’élevage hors-sol est un élevage pour lequel tous les aliments sont achetés à l'extérieur de l'exploitation. À l'inverse de l'élevage lié au sol, élevage dont la plupart des aliments est issue de l'exploitation. ) </a:t>
            </a:r>
          </a:p>
        </p:txBody>
      </p:sp>
      <p:sp>
        <p:nvSpPr>
          <p:cNvPr id="15365" name="Rectangle 5"/>
          <p:cNvSpPr>
            <a:spLocks noChangeArrowheads="1"/>
          </p:cNvSpPr>
          <p:nvPr/>
        </p:nvSpPr>
        <p:spPr bwMode="auto">
          <a:xfrm>
            <a:off x="0" y="5114940"/>
            <a:ext cx="871540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6-La diffusion planétaire de l'élevage en batterie</a:t>
            </a:r>
            <a:r>
              <a:rPr kumimoji="0" lang="fr-FR" sz="1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(élevages de plus de 10 000 à 50 000 volailles, qui semblent avoir eu un rôle dans la diffusion du virus H5N1 et d'autres pathogènes).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1" i="0" u="none" strike="noStrike" cap="none" normalizeH="0" baseline="0" dirty="0" smtClean="0">
              <a:ln>
                <a:noFill/>
              </a:ln>
              <a:solidFill>
                <a:srgbClr val="222222"/>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7-Dans les supermarchés</a:t>
            </a:r>
            <a:r>
              <a:rPr kumimoji="0" lang="fr-FR" sz="1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soixante-dix pour cent de la viande de poulet vendue est contaminée par la bactérie </a:t>
            </a:r>
            <a:r>
              <a:rPr kumimoji="0" lang="fr-FR" sz="1400" b="0" i="0" u="none" strike="noStrike" cap="none" normalizeH="0" baseline="0" dirty="0" err="1" smtClean="0">
                <a:ln>
                  <a:noFill/>
                </a:ln>
                <a:solidFill>
                  <a:srgbClr val="222222"/>
                </a:solidFill>
                <a:effectLst/>
                <a:latin typeface="Arial" pitchFamily="34" charset="0"/>
                <a:ea typeface="Calibri" pitchFamily="34" charset="0"/>
                <a:cs typeface="Arial" pitchFamily="34" charset="0"/>
              </a:rPr>
              <a:t>Campylobacter</a:t>
            </a:r>
            <a:r>
              <a:rPr kumimoji="0" lang="fr-FR" sz="14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a:t>
            </a:r>
            <a:r>
              <a:rPr kumimoji="0" lang="fr-FR" sz="1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 y="142852"/>
            <a:ext cx="7929618" cy="1938992"/>
          </a:xfrm>
          <a:prstGeom prst="rect">
            <a:avLst/>
          </a:prstGeom>
        </p:spPr>
        <p:txBody>
          <a:bodyPr wrap="square">
            <a:spAutoFit/>
          </a:bodyPr>
          <a:lstStyle/>
          <a:p>
            <a:r>
              <a:rPr lang="fr-FR" sz="2000" dirty="0">
                <a:solidFill>
                  <a:srgbClr val="FF0000"/>
                </a:solidFill>
              </a:rPr>
              <a:t>(</a:t>
            </a:r>
            <a:r>
              <a:rPr lang="fr-FR" sz="2000" dirty="0" err="1">
                <a:solidFill>
                  <a:srgbClr val="FF0000"/>
                </a:solidFill>
              </a:rPr>
              <a:t>Campylobacter</a:t>
            </a:r>
            <a:r>
              <a:rPr lang="fr-FR" sz="2000" dirty="0">
                <a:solidFill>
                  <a:srgbClr val="FF0000"/>
                </a:solidFill>
              </a:rPr>
              <a:t> est un genre de bactéries Gram négatif, </a:t>
            </a:r>
            <a:r>
              <a:rPr lang="fr-FR" sz="2000" dirty="0" err="1">
                <a:solidFill>
                  <a:srgbClr val="FF0000"/>
                </a:solidFill>
              </a:rPr>
              <a:t>microaérophiles</a:t>
            </a:r>
            <a:r>
              <a:rPr lang="fr-FR" sz="2000" dirty="0">
                <a:solidFill>
                  <a:srgbClr val="FF0000"/>
                </a:solidFill>
              </a:rPr>
              <a:t>, oxydase positive, non </a:t>
            </a:r>
            <a:r>
              <a:rPr lang="fr-FR" sz="2000" dirty="0" err="1">
                <a:solidFill>
                  <a:srgbClr val="FF0000"/>
                </a:solidFill>
              </a:rPr>
              <a:t>sporulantes</a:t>
            </a:r>
            <a:r>
              <a:rPr lang="fr-FR" sz="2000" dirty="0">
                <a:solidFill>
                  <a:srgbClr val="FF0000"/>
                </a:solidFill>
              </a:rPr>
              <a:t> provoquant des intoxications alimentaires. Elles sont présentes dans l'intestin de nombreux animaux Les symptômes de cette maladie apparaissent généralement 2 à 5 jours après l'infection par la bactérie, mais la durée de la période d'incubation peut aller de un à 10 jours)</a:t>
            </a:r>
          </a:p>
        </p:txBody>
      </p:sp>
      <p:sp>
        <p:nvSpPr>
          <p:cNvPr id="16385" name="Rectangle 1"/>
          <p:cNvSpPr>
            <a:spLocks noChangeArrowheads="1"/>
          </p:cNvSpPr>
          <p:nvPr/>
        </p:nvSpPr>
        <p:spPr bwMode="auto">
          <a:xfrm>
            <a:off x="0" y="2036098"/>
            <a:ext cx="835821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8-La stimulation</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de la production laitière des bovins   ou la production de viande par l'usage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d'additifs alimentaires</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ou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l'utilisation d'hormones de croissance</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somatotropine bovine essentiellement</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9-</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l'utilisation  des hormones</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injection de mélatonine</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ou d'un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éclairage artificiel</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forçant les animaux à se reproduire à des périodes qui ne sont pas naturelles),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10-</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Le</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clonage</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des animaux ou les modifications par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génie génétique</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sont à l'origine de conflits commerciaux actuellement principalement gérés par l'OMC. À titre d'exemple, des laboratoires ont réussi à produire par génie génétique des hormones de synthèse (ex </a:t>
            </a:r>
            <a:r>
              <a:rPr kumimoji="0" lang="fr-FR" sz="16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somatotropine bovine</a:t>
            </a: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recombinée) dont les effets de perturbateur endocrinien sur la santé des consommateurs sont discutés.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endParaRPr kumimoji="0" lang="fr-FR" sz="1600" b="1" i="0" u="none" strike="noStrike" cap="none" normalizeH="0" baseline="0" dirty="0" smtClean="0">
              <a:ln>
                <a:noFill/>
              </a:ln>
              <a:solidFill>
                <a:srgbClr val="222222"/>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11-L'usage</a:t>
            </a:r>
            <a:r>
              <a:rPr kumimoji="0" lang="fr-FR" sz="1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de </a:t>
            </a:r>
            <a:r>
              <a:rPr kumimoji="0" lang="fr-FR" sz="16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farines animales</a:t>
            </a:r>
            <a:r>
              <a:rPr kumimoji="0" lang="fr-FR" sz="1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 dans l'alimentation d'herbivores a été à l'origine de la diffusion d'un </a:t>
            </a:r>
            <a:r>
              <a:rPr kumimoji="0" lang="fr-FR" sz="1600" b="1" i="0" u="none" strike="noStrike" cap="none" normalizeH="0" baseline="0" dirty="0" smtClean="0">
                <a:ln>
                  <a:noFill/>
                </a:ln>
                <a:solidFill>
                  <a:srgbClr val="222222"/>
                </a:solidFill>
                <a:effectLst/>
                <a:latin typeface="Arial" pitchFamily="34" charset="0"/>
                <a:ea typeface="Calibri" pitchFamily="34" charset="0"/>
                <a:cs typeface="Arial" pitchFamily="34" charset="0"/>
              </a:rPr>
              <a:t>prion pathogène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14280"/>
            <a:ext cx="835821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fr-FR"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Un prion est un agent pathogène constitué d’une protéine dont la conformation ou le repliement est anormal et qui, au contraire d'agents infectieux tels que les virus ou les bactéries, ou encore des parasites, ne dispose pas d’acide nucléique comme support de l’information infectieuse</a:t>
            </a:r>
            <a:r>
              <a:rPr kumimoji="0" lang="fr-FR"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fr-FR" sz="1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à l'origine de la maladie de la vache folle.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1257288"/>
            <a:ext cx="87154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12-Les méthodes modernes</a:t>
            </a:r>
            <a:r>
              <a:rPr kumimoji="0" lang="fr-FR" sz="1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d'élevage (aliments à base de mais et soja, farines de poisson, ainsi que la consommation de fioul, eau, pesticides et autres intrants à forts impacts environnementaux  en amont) ont eu des effets économiques et sociaux (le nombre d'emplois nécessaires pour produire une tonne de viande a fortement baissé) et des effets sur l'empreinte écologique.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1" name="Rectangle 3"/>
          <p:cNvSpPr>
            <a:spLocks noChangeArrowheads="1"/>
          </p:cNvSpPr>
          <p:nvPr/>
        </p:nvSpPr>
        <p:spPr bwMode="auto">
          <a:xfrm>
            <a:off x="0" y="2328858"/>
            <a:ext cx="864396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13-La diffusion dans l'environnent de résidus de médicament vétérinaire via les urines et excréments</a:t>
            </a:r>
            <a:r>
              <a:rPr kumimoji="0" lang="fr-FR" sz="1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(lisiers, fumiers) à partir d'élevages (notamment de bovins ou de porcs et à partir des piscicultures) est un problème </a:t>
            </a:r>
            <a:r>
              <a:rPr kumimoji="0" lang="fr-FR" sz="1400" b="1"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émergent,</a:t>
            </a:r>
            <a:r>
              <a:rPr kumimoji="0" lang="fr-FR" sz="14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qui semble déjà avoir des effets importants.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2" name="Rectangle 4"/>
          <p:cNvSpPr>
            <a:spLocks noChangeArrowheads="1"/>
          </p:cNvSpPr>
          <p:nvPr/>
        </p:nvSpPr>
        <p:spPr bwMode="auto">
          <a:xfrm>
            <a:off x="0" y="3286124"/>
            <a:ext cx="278605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Impactes environnementaux</a:t>
            </a:r>
            <a:r>
              <a:rPr kumimoji="0" lang="fr-FR" sz="16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71406" y="3862992"/>
            <a:ext cx="8215370" cy="646331"/>
          </a:xfrm>
          <a:prstGeom prst="rect">
            <a:avLst/>
          </a:prstGeom>
        </p:spPr>
        <p:txBody>
          <a:bodyPr wrap="square">
            <a:spAutoFit/>
          </a:bodyPr>
          <a:lstStyle/>
          <a:p>
            <a:r>
              <a:rPr lang="fr-FR" b="1" dirty="0">
                <a:solidFill>
                  <a:srgbClr val="FF0000"/>
                </a:solidFill>
              </a:rPr>
              <a:t>L'élevage</a:t>
            </a:r>
            <a:r>
              <a:rPr lang="fr-FR" dirty="0">
                <a:solidFill>
                  <a:srgbClr val="FF0000"/>
                </a:solidFill>
              </a:rPr>
              <a:t> engendre beaucoup d’impacts environnementaux, </a:t>
            </a:r>
            <a:r>
              <a:rPr lang="fr-FR" b="1" dirty="0">
                <a:solidFill>
                  <a:srgbClr val="FF0000"/>
                </a:solidFill>
              </a:rPr>
              <a:t>directs ou indirects</a:t>
            </a:r>
            <a:r>
              <a:rPr lang="fr-FR" dirty="0">
                <a:solidFill>
                  <a:srgbClr val="FF0000"/>
                </a:solidFill>
              </a:rPr>
              <a:t>, </a:t>
            </a:r>
            <a:r>
              <a:rPr lang="fr-FR" b="1" dirty="0">
                <a:solidFill>
                  <a:srgbClr val="FF0000"/>
                </a:solidFill>
              </a:rPr>
              <a:t>immédiats ou différés </a:t>
            </a:r>
            <a:endParaRPr lang="fr-FR" dirty="0">
              <a:solidFill>
                <a:srgbClr val="FF0000"/>
              </a:solidFill>
            </a:endParaRPr>
          </a:p>
        </p:txBody>
      </p:sp>
      <p:sp>
        <p:nvSpPr>
          <p:cNvPr id="7" name="Rectangle 6"/>
          <p:cNvSpPr/>
          <p:nvPr/>
        </p:nvSpPr>
        <p:spPr>
          <a:xfrm>
            <a:off x="142844" y="4497181"/>
            <a:ext cx="6357982" cy="369332"/>
          </a:xfrm>
          <a:prstGeom prst="rect">
            <a:avLst/>
          </a:prstGeom>
        </p:spPr>
        <p:txBody>
          <a:bodyPr wrap="square">
            <a:spAutoFit/>
          </a:bodyPr>
          <a:lstStyle/>
          <a:p>
            <a:r>
              <a:rPr lang="fr-FR" dirty="0" smtClean="0"/>
              <a:t>Le </a:t>
            </a:r>
            <a:r>
              <a:rPr lang="fr-FR" dirty="0"/>
              <a:t>risque de zoonoses s’intensifiera à l’avenir, compte tenu de </a:t>
            </a:r>
          </a:p>
        </p:txBody>
      </p:sp>
      <p:sp>
        <p:nvSpPr>
          <p:cNvPr id="8" name="Rectangle 7"/>
          <p:cNvSpPr/>
          <p:nvPr/>
        </p:nvSpPr>
        <p:spPr>
          <a:xfrm>
            <a:off x="714348" y="4845618"/>
            <a:ext cx="2732095" cy="369332"/>
          </a:xfrm>
          <a:prstGeom prst="rect">
            <a:avLst/>
          </a:prstGeom>
        </p:spPr>
        <p:txBody>
          <a:bodyPr wrap="none">
            <a:spAutoFit/>
          </a:bodyPr>
          <a:lstStyle/>
          <a:p>
            <a:r>
              <a:rPr lang="fr-FR" dirty="0"/>
              <a:t>la montée démographique </a:t>
            </a:r>
          </a:p>
        </p:txBody>
      </p:sp>
      <p:sp>
        <p:nvSpPr>
          <p:cNvPr id="9" name="Rectangle 8"/>
          <p:cNvSpPr/>
          <p:nvPr/>
        </p:nvSpPr>
        <p:spPr>
          <a:xfrm>
            <a:off x="742225" y="5274246"/>
            <a:ext cx="3758337" cy="369332"/>
          </a:xfrm>
          <a:prstGeom prst="rect">
            <a:avLst/>
          </a:prstGeom>
        </p:spPr>
        <p:txBody>
          <a:bodyPr wrap="none">
            <a:spAutoFit/>
          </a:bodyPr>
          <a:lstStyle/>
          <a:p>
            <a:r>
              <a:rPr lang="fr-FR" dirty="0"/>
              <a:t>la croissance de la population animale</a:t>
            </a:r>
          </a:p>
        </p:txBody>
      </p:sp>
      <p:sp>
        <p:nvSpPr>
          <p:cNvPr id="10" name="Rectangle 9"/>
          <p:cNvSpPr/>
          <p:nvPr/>
        </p:nvSpPr>
        <p:spPr>
          <a:xfrm>
            <a:off x="714348" y="5640189"/>
            <a:ext cx="5572164" cy="369332"/>
          </a:xfrm>
          <a:prstGeom prst="rect">
            <a:avLst/>
          </a:prstGeom>
        </p:spPr>
        <p:txBody>
          <a:bodyPr wrap="square">
            <a:spAutoFit/>
          </a:bodyPr>
          <a:lstStyle/>
          <a:p>
            <a:r>
              <a:rPr lang="fr-FR" dirty="0"/>
              <a:t>des changements dynamiques de la production animale, </a:t>
            </a:r>
          </a:p>
        </p:txBody>
      </p:sp>
      <p:sp>
        <p:nvSpPr>
          <p:cNvPr id="11" name="Rectangle 10"/>
          <p:cNvSpPr/>
          <p:nvPr/>
        </p:nvSpPr>
        <p:spPr>
          <a:xfrm>
            <a:off x="785786" y="6068817"/>
            <a:ext cx="7429552" cy="646331"/>
          </a:xfrm>
          <a:prstGeom prst="rect">
            <a:avLst/>
          </a:prstGeom>
        </p:spPr>
        <p:txBody>
          <a:bodyPr wrap="square">
            <a:spAutoFit/>
          </a:bodyPr>
          <a:lstStyle/>
          <a:p>
            <a:r>
              <a:rPr lang="fr-FR" dirty="0"/>
              <a:t>l’émergence de réseaux agro-alimentaires mondiaux et de l'accroissement sensible de la mobilité des hommes et des marchandises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42852"/>
            <a:ext cx="6429420" cy="400110"/>
          </a:xfrm>
          <a:prstGeom prst="rect">
            <a:avLst/>
          </a:prstGeom>
        </p:spPr>
        <p:txBody>
          <a:bodyPr wrap="square">
            <a:spAutoFit/>
          </a:bodyPr>
          <a:lstStyle/>
          <a:p>
            <a:r>
              <a:rPr lang="fr-FR" sz="2000" b="1" dirty="0">
                <a:solidFill>
                  <a:srgbClr val="FF0000"/>
                </a:solidFill>
              </a:rPr>
              <a:t>L’autre</a:t>
            </a:r>
            <a:r>
              <a:rPr lang="fr-FR" sz="2000" dirty="0">
                <a:solidFill>
                  <a:srgbClr val="FF0000"/>
                </a:solidFill>
              </a:rPr>
              <a:t> problème est l'émission </a:t>
            </a:r>
            <a:r>
              <a:rPr lang="fr-FR" sz="2000" b="1" dirty="0">
                <a:solidFill>
                  <a:srgbClr val="FF0000"/>
                </a:solidFill>
              </a:rPr>
              <a:t>de gaze à effet de serre</a:t>
            </a:r>
            <a:r>
              <a:rPr lang="fr-FR" sz="2000" dirty="0">
                <a:solidFill>
                  <a:srgbClr val="FF0000"/>
                </a:solidFill>
              </a:rPr>
              <a:t> </a:t>
            </a:r>
          </a:p>
        </p:txBody>
      </p:sp>
      <p:sp>
        <p:nvSpPr>
          <p:cNvPr id="3" name="Rectangle 2"/>
          <p:cNvSpPr/>
          <p:nvPr/>
        </p:nvSpPr>
        <p:spPr>
          <a:xfrm>
            <a:off x="214282" y="714356"/>
            <a:ext cx="2305246" cy="369332"/>
          </a:xfrm>
          <a:prstGeom prst="rect">
            <a:avLst/>
          </a:prstGeom>
        </p:spPr>
        <p:txBody>
          <a:bodyPr wrap="none">
            <a:spAutoFit/>
          </a:bodyPr>
          <a:lstStyle/>
          <a:p>
            <a:r>
              <a:rPr lang="fr-FR" dirty="0"/>
              <a:t>par les animaux élevés</a:t>
            </a:r>
          </a:p>
        </p:txBody>
      </p:sp>
      <p:sp>
        <p:nvSpPr>
          <p:cNvPr id="4" name="Rectangle 3"/>
          <p:cNvSpPr/>
          <p:nvPr/>
        </p:nvSpPr>
        <p:spPr>
          <a:xfrm>
            <a:off x="142844" y="1214422"/>
            <a:ext cx="2094035" cy="369332"/>
          </a:xfrm>
          <a:prstGeom prst="rect">
            <a:avLst/>
          </a:prstGeom>
        </p:spPr>
        <p:txBody>
          <a:bodyPr wrap="none">
            <a:spAutoFit/>
          </a:bodyPr>
          <a:lstStyle/>
          <a:p>
            <a:r>
              <a:rPr lang="fr-FR" dirty="0"/>
              <a:t>par la filière viande, </a:t>
            </a:r>
          </a:p>
        </p:txBody>
      </p:sp>
      <p:sp>
        <p:nvSpPr>
          <p:cNvPr id="5" name="Rectangle 4"/>
          <p:cNvSpPr/>
          <p:nvPr/>
        </p:nvSpPr>
        <p:spPr>
          <a:xfrm>
            <a:off x="71406" y="1714488"/>
            <a:ext cx="8501122" cy="369332"/>
          </a:xfrm>
          <a:prstGeom prst="rect">
            <a:avLst/>
          </a:prstGeom>
        </p:spPr>
        <p:txBody>
          <a:bodyPr wrap="square">
            <a:spAutoFit/>
          </a:bodyPr>
          <a:lstStyle/>
          <a:p>
            <a:r>
              <a:rPr lang="fr-FR" dirty="0"/>
              <a:t>par </a:t>
            </a:r>
            <a:r>
              <a:rPr lang="fr-FR" b="1" dirty="0"/>
              <a:t>les cultures</a:t>
            </a:r>
            <a:r>
              <a:rPr lang="fr-FR" dirty="0"/>
              <a:t> qui alimentent ces animaux et qui </a:t>
            </a:r>
            <a:r>
              <a:rPr lang="fr-FR" b="1" dirty="0"/>
              <a:t>contribuent à la déforestation</a:t>
            </a:r>
            <a:endParaRPr lang="fr-FR" dirty="0"/>
          </a:p>
        </p:txBody>
      </p:sp>
      <p:sp>
        <p:nvSpPr>
          <p:cNvPr id="6" name="Rectangle 5"/>
          <p:cNvSpPr/>
          <p:nvPr/>
        </p:nvSpPr>
        <p:spPr>
          <a:xfrm>
            <a:off x="71406" y="2285992"/>
            <a:ext cx="8072494" cy="646331"/>
          </a:xfrm>
          <a:prstGeom prst="rect">
            <a:avLst/>
          </a:prstGeom>
        </p:spPr>
        <p:txBody>
          <a:bodyPr wrap="square">
            <a:spAutoFit/>
          </a:bodyPr>
          <a:lstStyle/>
          <a:p>
            <a:r>
              <a:rPr lang="fr-FR" dirty="0"/>
              <a:t>au </a:t>
            </a:r>
            <a:r>
              <a:rPr lang="fr-FR" b="1" dirty="0"/>
              <a:t>recul des puits de carbone</a:t>
            </a:r>
            <a:r>
              <a:rPr lang="fr-FR" dirty="0"/>
              <a:t>   et </a:t>
            </a:r>
            <a:r>
              <a:rPr lang="fr-FR" b="1" dirty="0"/>
              <a:t>d'écosystèmes</a:t>
            </a:r>
            <a:r>
              <a:rPr lang="fr-FR" dirty="0"/>
              <a:t> qui stabilisaient le climat et les microclimats, </a:t>
            </a:r>
          </a:p>
        </p:txBody>
      </p:sp>
      <p:sp>
        <p:nvSpPr>
          <p:cNvPr id="7" name="Rectangle 6"/>
          <p:cNvSpPr/>
          <p:nvPr/>
        </p:nvSpPr>
        <p:spPr>
          <a:xfrm>
            <a:off x="71406" y="3105835"/>
            <a:ext cx="8643998" cy="369332"/>
          </a:xfrm>
          <a:prstGeom prst="rect">
            <a:avLst/>
          </a:prstGeom>
        </p:spPr>
        <p:txBody>
          <a:bodyPr wrap="square">
            <a:spAutoFit/>
          </a:bodyPr>
          <a:lstStyle/>
          <a:p>
            <a:r>
              <a:rPr lang="fr-FR" b="1" dirty="0" smtClean="0"/>
              <a:t>l'industrie </a:t>
            </a:r>
            <a:r>
              <a:rPr lang="fr-FR" b="1" dirty="0"/>
              <a:t>de l'élevage</a:t>
            </a:r>
            <a:r>
              <a:rPr lang="fr-FR" dirty="0"/>
              <a:t> est responsable de 14,5 % des émissions de Gaz à Effet de Serre. </a:t>
            </a:r>
          </a:p>
        </p:txBody>
      </p:sp>
      <p:sp>
        <p:nvSpPr>
          <p:cNvPr id="8" name="Rectangle 7"/>
          <p:cNvSpPr/>
          <p:nvPr/>
        </p:nvSpPr>
        <p:spPr>
          <a:xfrm>
            <a:off x="71406" y="3643314"/>
            <a:ext cx="8358246" cy="646331"/>
          </a:xfrm>
          <a:prstGeom prst="rect">
            <a:avLst/>
          </a:prstGeom>
        </p:spPr>
        <p:txBody>
          <a:bodyPr wrap="square">
            <a:spAutoFit/>
          </a:bodyPr>
          <a:lstStyle/>
          <a:p>
            <a:r>
              <a:rPr lang="fr-FR" b="1" dirty="0"/>
              <a:t>Le méthane</a:t>
            </a:r>
            <a:r>
              <a:rPr lang="fr-FR" dirty="0"/>
              <a:t> qui est issu de la digestion des ruminants est responsable d'environ 20 % de l'élévation de la température </a:t>
            </a:r>
          </a:p>
        </p:txBody>
      </p:sp>
      <p:sp>
        <p:nvSpPr>
          <p:cNvPr id="18433" name="Rectangle 1"/>
          <p:cNvSpPr>
            <a:spLocks noChangeArrowheads="1"/>
          </p:cNvSpPr>
          <p:nvPr/>
        </p:nvSpPr>
        <p:spPr bwMode="auto">
          <a:xfrm>
            <a:off x="0" y="4471998"/>
            <a:ext cx="764383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Son pouvoir réchauffant est 28 fois plus élevé que celui du dioxyde de carbone.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99932"/>
            <a:ext cx="328611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Types</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elevage</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58" name="Rectangle 2"/>
          <p:cNvSpPr>
            <a:spLocks noChangeArrowheads="1"/>
          </p:cNvSpPr>
          <p:nvPr/>
        </p:nvSpPr>
        <p:spPr bwMode="auto">
          <a:xfrm>
            <a:off x="0" y="785794"/>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solidFill>
                  <a:schemeClr val="tx2"/>
                </a:solidFill>
                <a:effectLst/>
                <a:latin typeface="Calibri" pitchFamily="34" charset="0"/>
                <a:ea typeface="Times New Roman" pitchFamily="18" charset="0"/>
                <a:cs typeface="Arial" pitchFamily="34" charset="0"/>
              </a:rPr>
              <a:t>Elevage pastoral, ancestral et nomade, relevant du système d'élevage extensif ;</a:t>
            </a: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solidFill>
                  <a:schemeClr val="tx2"/>
                </a:solidFill>
                <a:effectLst/>
                <a:latin typeface="Calibri" pitchFamily="34" charset="0"/>
                <a:ea typeface="Times New Roman" pitchFamily="18" charset="0"/>
                <a:cs typeface="Arial" pitchFamily="34" charset="0"/>
              </a:rPr>
              <a:t>Élevage traditionnel, associé à la culture des sols, assurant l'autosuffisance générale ou partielle ;</a:t>
            </a: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solidFill>
                  <a:schemeClr val="tx2"/>
                </a:solidFill>
                <a:effectLst/>
                <a:latin typeface="Calibri" pitchFamily="34" charset="0"/>
                <a:ea typeface="Times New Roman" pitchFamily="18" charset="0"/>
                <a:cs typeface="Arial" pitchFamily="34" charset="0"/>
              </a:rPr>
              <a:t>Élevage bio, axé sur la production d'origine animale et sa commercialisation avec un minimum souhaité d'effet négatif sur l'environnement ;</a:t>
            </a: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solidFill>
                  <a:schemeClr val="tx2"/>
                </a:solidFill>
                <a:effectLst/>
                <a:latin typeface="Calibri" pitchFamily="34" charset="0"/>
                <a:ea typeface="Times New Roman" pitchFamily="18" charset="0"/>
                <a:cs typeface="Arial" pitchFamily="34" charset="0"/>
              </a:rPr>
              <a:t>Élevage conventionnel, axé sur la production d'origine animale (viande, lait, œuf...) et sa commercialisation à grande échelle ;</a:t>
            </a: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solidFill>
                  <a:schemeClr val="tx2"/>
                </a:solidFill>
                <a:effectLst/>
                <a:latin typeface="Calibri" pitchFamily="34" charset="0"/>
                <a:ea typeface="Times New Roman" pitchFamily="18" charset="0"/>
                <a:cs typeface="Arial" pitchFamily="34" charset="0"/>
              </a:rPr>
              <a:t>Elevage intensif  ou industriel, conventionnel, axé sur le maximum de rentabilité ;</a:t>
            </a: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solidFill>
                  <a:schemeClr val="tx2"/>
                </a:solidFill>
                <a:effectLst/>
                <a:latin typeface="Calibri" pitchFamily="34" charset="0"/>
                <a:ea typeface="Times New Roman" pitchFamily="18" charset="0"/>
                <a:cs typeface="Arial" pitchFamily="34" charset="0"/>
              </a:rPr>
              <a:t>Mini-élevage : élevage familial ou à petite échelle, encouragé dans les villages isolés ou défavorisés pour remplacer la cueillette et le braconnage</a:t>
            </a: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9932"/>
            <a:ext cx="257173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Elevages sp</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cialis</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642918"/>
            <a:ext cx="621507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69875" algn="l"/>
              </a:tabLst>
            </a:pPr>
            <a:r>
              <a:rPr kumimoji="0" lang="fr-FR"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Elevage bovin   (vaches et zébus)</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fr-FR"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Elevage ovin (moutons)</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fr-FR"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Elevage caprin (chèvres)</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fr-FR"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Elevage équin   (chevaux)</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fr-FR"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Elevage porcin (porcs)</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fr-FR"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Elevage avicole   (oiseaux)</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TotalTime>
  <Words>581</Words>
  <Application>Microsoft Office PowerPoint</Application>
  <PresentationFormat>Affichage à l'écran (4:3)</PresentationFormat>
  <Paragraphs>68</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mtech</dc:creator>
  <cp:lastModifiedBy>mtech</cp:lastModifiedBy>
  <cp:revision>3</cp:revision>
  <dcterms:created xsi:type="dcterms:W3CDTF">2020-02-15T13:03:20Z</dcterms:created>
  <dcterms:modified xsi:type="dcterms:W3CDTF">2020-02-15T19:26:02Z</dcterms:modified>
</cp:coreProperties>
</file>